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/>
    <p:restoredTop sz="94611"/>
  </p:normalViewPr>
  <p:slideViewPr>
    <p:cSldViewPr snapToGrid="0" snapToObjects="1">
      <p:cViewPr>
        <p:scale>
          <a:sx n="64" d="100"/>
          <a:sy n="64" d="100"/>
        </p:scale>
        <p:origin x="1184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5C8F4-97F2-8E49-B095-CF27449F6FCB}" type="datetimeFigureOut">
              <a:rPr lang="en-US" smtClean="0"/>
              <a:t>10/11/18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EB7F7-E22F-2C44-9D4C-DE78ADD81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0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Context Clue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48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1485900"/>
          </a:xfrm>
        </p:spPr>
        <p:txBody>
          <a:bodyPr/>
          <a:lstStyle/>
          <a:p>
            <a:pPr algn="ctr"/>
            <a:r>
              <a:rPr lang="en-US" dirty="0" smtClean="0"/>
              <a:t>Once you have completed the guided notes/worksheet from yesterday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252" y="1485900"/>
            <a:ext cx="11416748" cy="53721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 smtClean="0"/>
              <a:t>Create your own 4 word stems from the list below. 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1. Break down the word by syllable. </a:t>
            </a:r>
          </a:p>
          <a:p>
            <a:pPr marL="0" indent="0" algn="ctr">
              <a:buNone/>
            </a:pPr>
            <a:r>
              <a:rPr lang="en-US" sz="3200" dirty="0" smtClean="0"/>
              <a:t>2. Tell me what the prefix means, the suffix, and the root word. </a:t>
            </a:r>
          </a:p>
          <a:p>
            <a:pPr marL="0" indent="0" algn="ctr">
              <a:buNone/>
            </a:pPr>
            <a:r>
              <a:rPr lang="en-US" sz="3200" dirty="0" smtClean="0"/>
              <a:t>3. Use the word in a sentence. </a:t>
            </a:r>
          </a:p>
          <a:p>
            <a:pPr marL="0" indent="0" algn="ctr">
              <a:buNone/>
            </a:pPr>
            <a:r>
              <a:rPr lang="en-US" sz="3200" dirty="0" smtClean="0"/>
              <a:t>Interwoven				Ultraviolent</a:t>
            </a:r>
          </a:p>
          <a:p>
            <a:pPr marL="0" indent="0" algn="ctr">
              <a:buNone/>
            </a:pPr>
            <a:r>
              <a:rPr lang="en-US" sz="3200" dirty="0" smtClean="0"/>
              <a:t>Miscommunication 			Omnipresent</a:t>
            </a:r>
          </a:p>
          <a:p>
            <a:pPr marL="0" indent="0" algn="ctr">
              <a:buNone/>
            </a:pPr>
            <a:r>
              <a:rPr lang="en-US" sz="3200" dirty="0" smtClean="0"/>
              <a:t>Unawareness 				Atypical </a:t>
            </a:r>
          </a:p>
          <a:p>
            <a:pPr marL="0" indent="0" algn="ctr">
              <a:buNone/>
            </a:pPr>
            <a:r>
              <a:rPr lang="en-US" sz="3200" dirty="0" smtClean="0"/>
              <a:t>Mishap					Prohibited</a:t>
            </a:r>
          </a:p>
          <a:p>
            <a:pPr marL="0" indent="0" algn="ctr">
              <a:buNone/>
            </a:pPr>
            <a:r>
              <a:rPr lang="en-US" sz="3200" dirty="0" smtClean="0"/>
              <a:t>Hyperactivity 				Proceeded </a:t>
            </a:r>
          </a:p>
          <a:p>
            <a:pPr marL="0" indent="0" algn="ctr">
              <a:buNone/>
            </a:pPr>
            <a:r>
              <a:rPr lang="en-US" sz="3200" dirty="0" smtClean="0"/>
              <a:t>*** I will give you extra credit points if you draw a picture demonstrating two of your sentences.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2611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946484"/>
          </a:xfrm>
        </p:spPr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163053"/>
            <a:ext cx="10419347" cy="4820652"/>
          </a:xfrm>
        </p:spPr>
        <p:txBody>
          <a:bodyPr>
            <a:noAutofit/>
          </a:bodyPr>
          <a:lstStyle/>
          <a:p>
            <a:r>
              <a:rPr lang="en-US" sz="3600" dirty="0" smtClean="0"/>
              <a:t>Words and sentences around other words that help the reader figure out the meaning of an unknown word or phrase. </a:t>
            </a:r>
          </a:p>
          <a:p>
            <a:pPr lvl="1"/>
            <a:r>
              <a:rPr lang="en-US" sz="3600" dirty="0" smtClean="0"/>
              <a:t>Types of context clues</a:t>
            </a:r>
          </a:p>
          <a:p>
            <a:pPr lvl="2"/>
            <a:r>
              <a:rPr lang="en-US" sz="3200" dirty="0" smtClean="0"/>
              <a:t>Definition</a:t>
            </a:r>
          </a:p>
          <a:p>
            <a:pPr lvl="2"/>
            <a:r>
              <a:rPr lang="en-US" sz="3200" dirty="0" smtClean="0"/>
              <a:t>Example/Illustrations</a:t>
            </a:r>
          </a:p>
          <a:p>
            <a:pPr lvl="2"/>
            <a:r>
              <a:rPr lang="en-US" sz="3200" dirty="0" smtClean="0"/>
              <a:t>Root words and affixes</a:t>
            </a:r>
          </a:p>
          <a:p>
            <a:pPr lvl="2"/>
            <a:r>
              <a:rPr lang="en-US" sz="3200" dirty="0" smtClean="0"/>
              <a:t>Contrast</a:t>
            </a:r>
          </a:p>
          <a:p>
            <a:pPr lvl="2"/>
            <a:r>
              <a:rPr lang="en-US" sz="3200" dirty="0" smtClean="0"/>
              <a:t>Logic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495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writer may directly define a word for the reader. </a:t>
            </a:r>
          </a:p>
          <a:p>
            <a:pPr lvl="1"/>
            <a:r>
              <a:rPr lang="en-US" sz="3600" dirty="0" smtClean="0"/>
              <a:t>Many people enjoy the crescendo, a gradual increase of volume, of a popular piece of music.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2086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/ Illustration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writer will provide an example or examples to illustrate a word or sentence. </a:t>
            </a:r>
          </a:p>
          <a:p>
            <a:pPr lvl="1"/>
            <a:r>
              <a:rPr lang="en-US" sz="3600" dirty="0" smtClean="0"/>
              <a:t>Dodos, wooly mammoths, and dinosaurs are examples of extinct animals.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8285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/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970421"/>
          </a:xfrm>
        </p:spPr>
        <p:txBody>
          <a:bodyPr>
            <a:noAutofit/>
          </a:bodyPr>
          <a:lstStyle/>
          <a:p>
            <a:r>
              <a:rPr lang="en-US" sz="3600" dirty="0" smtClean="0"/>
              <a:t>A writer will compare or contrast a word with another word to show the meaning. </a:t>
            </a:r>
          </a:p>
          <a:p>
            <a:pPr lvl="1"/>
            <a:r>
              <a:rPr lang="en-US" sz="3600" dirty="0" smtClean="0"/>
              <a:t>The female praying mantis will decapitate its mate after mating, while the male grasshopper may simply die after hours of days of mating with the female grasshopper.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7490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Words and Affixes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12231"/>
            <a:ext cx="9601200" cy="4884821"/>
          </a:xfrm>
        </p:spPr>
        <p:txBody>
          <a:bodyPr>
            <a:noAutofit/>
          </a:bodyPr>
          <a:lstStyle/>
          <a:p>
            <a:r>
              <a:rPr lang="en-US" sz="3600" dirty="0" smtClean="0"/>
              <a:t>Readers depend on their knowledge of root words and affixes to figure out the meaning of a word. </a:t>
            </a:r>
          </a:p>
          <a:p>
            <a:r>
              <a:rPr lang="en-US" sz="3600" dirty="0" smtClean="0"/>
              <a:t>Also referred to as WORD STEMS. </a:t>
            </a:r>
          </a:p>
          <a:p>
            <a:pPr lvl="1"/>
            <a:r>
              <a:rPr lang="en-US" sz="3600" dirty="0" smtClean="0"/>
              <a:t>Yolanda found several antebellum heirlooms in the closet. </a:t>
            </a:r>
          </a:p>
          <a:p>
            <a:pPr lvl="2"/>
            <a:r>
              <a:rPr lang="en-US" sz="3600" dirty="0" smtClean="0"/>
              <a:t>Ante – before</a:t>
            </a:r>
          </a:p>
          <a:p>
            <a:pPr lvl="2"/>
            <a:r>
              <a:rPr lang="en-US" sz="3600" dirty="0" smtClean="0"/>
              <a:t>Bell - war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5320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449BC34D-9C23-4D6D-8213-1F471AF85B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xmlns="" id="{FA0F5D6C-5025-4D7E-82DD-C2C6FDA1E7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xmlns="" id="{E2AF2C17-4AB4-4402-B84B-129EF95D16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xmlns="" id="{1F9A0C1C-8ABC-401B-8FE9-AC9327C4C5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86" y="634028"/>
            <a:ext cx="3355942" cy="373283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cap="all"/>
              <a:t>Word Stems</a:t>
            </a:r>
          </a:p>
        </p:txBody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xmlns="" id="{BA5783C3-2F96-40A7-A24F-30CB07AA3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xmlns="" id="{A9D08DBA-0326-4C4E-ACFB-576F3ABDD2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3728"/>
            <a:ext cx="7769683" cy="6901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35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362DFFC-4DCC-48EE-B781-94D04B95F1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631373"/>
            <a:ext cx="4018839" cy="5582784"/>
          </a:xfrm>
        </p:spPr>
        <p:txBody>
          <a:bodyPr anchor="t">
            <a:normAutofit/>
          </a:bodyPr>
          <a:lstStyle/>
          <a:p>
            <a:pPr algn="r"/>
            <a:r>
              <a:rPr lang="en-US" sz="5400">
                <a:solidFill>
                  <a:schemeClr val="bg2"/>
                </a:solidFill>
              </a:rPr>
              <a:t>A word stem means breaking down the word to figure out its meaning.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8B8B265-E68C-4B64-9238-781F0102C5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2120" y="377"/>
            <a:ext cx="6659880" cy="6857624"/>
          </a:xfrm>
        </p:spPr>
        <p:txBody>
          <a:bodyPr anchor="ctr">
            <a:normAutofit fontScale="55000" lnSpcReduction="20000"/>
          </a:bodyPr>
          <a:lstStyle/>
          <a:p>
            <a:r>
              <a:rPr lang="en-US" sz="5900" dirty="0"/>
              <a:t>REEVALUATING</a:t>
            </a:r>
          </a:p>
          <a:p>
            <a:r>
              <a:rPr lang="en-US" sz="5900" dirty="0"/>
              <a:t>You will look at the prefix, suffix and root word to determine meaning. </a:t>
            </a:r>
          </a:p>
          <a:p>
            <a:r>
              <a:rPr lang="en-US" sz="5900" dirty="0"/>
              <a:t>RE/EVALUATE/ING</a:t>
            </a:r>
          </a:p>
          <a:p>
            <a:r>
              <a:rPr lang="en-US" sz="5900" dirty="0"/>
              <a:t>Re- means to do something again</a:t>
            </a:r>
          </a:p>
          <a:p>
            <a:r>
              <a:rPr lang="en-US" sz="5900" dirty="0"/>
              <a:t>Evaluate means to look over/study </a:t>
            </a:r>
            <a:r>
              <a:rPr lang="en-US" sz="5900" dirty="0" smtClean="0"/>
              <a:t>something</a:t>
            </a:r>
          </a:p>
          <a:p>
            <a:r>
              <a:rPr lang="en-US" sz="5900" dirty="0" smtClean="0"/>
              <a:t>-</a:t>
            </a:r>
            <a:r>
              <a:rPr lang="en-US" sz="5900" dirty="0" err="1" smtClean="0"/>
              <a:t>Ing</a:t>
            </a:r>
            <a:r>
              <a:rPr lang="en-US" sz="5900" dirty="0" smtClean="0"/>
              <a:t> expresses action, so it is happening right now. </a:t>
            </a:r>
          </a:p>
          <a:p>
            <a:endParaRPr lang="en-US" sz="5900" dirty="0"/>
          </a:p>
          <a:p>
            <a:r>
              <a:rPr lang="en-US" sz="5900" dirty="0" smtClean="0"/>
              <a:t>EXAMPLE: Mrs. Skinner is reevaluating the semester exam before December. </a:t>
            </a:r>
            <a:endParaRPr lang="en-US" sz="59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6579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reader considers the entire sentence to discover the meaning of the unknown words. </a:t>
            </a:r>
          </a:p>
          <a:p>
            <a:pPr lvl="1"/>
            <a:r>
              <a:rPr lang="en-US" sz="3600" dirty="0" smtClean="0"/>
              <a:t>The soldiers refused to capitulate to the enemy and stood their ground in the fight. </a:t>
            </a:r>
          </a:p>
          <a:p>
            <a:pPr lvl="1"/>
            <a:r>
              <a:rPr lang="en-US" sz="3600" dirty="0" smtClean="0"/>
              <a:t>Capitulate must mean to not give up if the soldiers stood their ground.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2174289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65</TotalTime>
  <Words>365</Words>
  <Application>Microsoft Macintosh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Franklin Gothic Book</vt:lpstr>
      <vt:lpstr>Arial</vt:lpstr>
      <vt:lpstr>Crop</vt:lpstr>
      <vt:lpstr>Context Clue</vt:lpstr>
      <vt:lpstr>Context Clues</vt:lpstr>
      <vt:lpstr>Definition</vt:lpstr>
      <vt:lpstr>Example / Illustration</vt:lpstr>
      <vt:lpstr>Compare / Contrast</vt:lpstr>
      <vt:lpstr>Root Words and Affixes</vt:lpstr>
      <vt:lpstr>Word Stems</vt:lpstr>
      <vt:lpstr>A word stem means breaking down the word to figure out its meaning. </vt:lpstr>
      <vt:lpstr>Logic </vt:lpstr>
      <vt:lpstr>Once you have completed the guided notes/worksheet from yesterday…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Clue</dc:title>
  <dc:creator>Jacobs, Madison Claire</dc:creator>
  <cp:lastModifiedBy>Jacobs, Madison Claire</cp:lastModifiedBy>
  <cp:revision>5</cp:revision>
  <dcterms:created xsi:type="dcterms:W3CDTF">2018-10-09T18:34:15Z</dcterms:created>
  <dcterms:modified xsi:type="dcterms:W3CDTF">2018-10-11T12:27:07Z</dcterms:modified>
</cp:coreProperties>
</file>